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20"/>
  </p:notesMasterIdLst>
  <p:handoutMasterIdLst>
    <p:handoutMasterId r:id="rId21"/>
  </p:handoutMasterIdLst>
  <p:sldIdLst>
    <p:sldId id="256" r:id="rId2"/>
    <p:sldId id="327" r:id="rId3"/>
    <p:sldId id="318" r:id="rId4"/>
    <p:sldId id="293" r:id="rId5"/>
    <p:sldId id="336" r:id="rId6"/>
    <p:sldId id="303" r:id="rId7"/>
    <p:sldId id="339" r:id="rId8"/>
    <p:sldId id="324" r:id="rId9"/>
    <p:sldId id="340" r:id="rId10"/>
    <p:sldId id="313" r:id="rId11"/>
    <p:sldId id="330" r:id="rId12"/>
    <p:sldId id="304" r:id="rId13"/>
    <p:sldId id="331" r:id="rId14"/>
    <p:sldId id="332" r:id="rId15"/>
    <p:sldId id="333" r:id="rId16"/>
    <p:sldId id="335" r:id="rId17"/>
    <p:sldId id="338" r:id="rId18"/>
    <p:sldId id="337" r:id="rId19"/>
  </p:sldIdLst>
  <p:sldSz cx="9144000" cy="6858000" type="screen4x3"/>
  <p:notesSz cx="6797675" cy="9928225"/>
  <p:custShowLst>
    <p:custShow name="Custom Show 3" id="0">
      <p:sldLst>
        <p:sld r:id="rId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3D0"/>
    <a:srgbClr val="39A935"/>
    <a:srgbClr val="664F9C"/>
    <a:srgbClr val="39A835"/>
    <a:srgbClr val="E42344"/>
    <a:srgbClr val="CA0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81824" autoAdjust="0"/>
  </p:normalViewPr>
  <p:slideViewPr>
    <p:cSldViewPr>
      <p:cViewPr varScale="1">
        <p:scale>
          <a:sx n="72" d="100"/>
          <a:sy n="72" d="100"/>
        </p:scale>
        <p:origin x="169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961B2-AC9D-4708-BD56-A85A62E641BB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16615-FF1B-4247-B9B9-BEF54A5C532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051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A7797-C635-4112-AAE9-4618514C11C5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F8626-B9E6-4F9C-9AD6-C0E4BBF10F5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54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3274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193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553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935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…point out phonetically spelt words… not always spelling correctly…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69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Not copy writing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03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DON’T CORRECT / PHONETICAL??? NOT COPY WRITE…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F8626-B9E6-4F9C-9AD6-C0E4BBF10F5A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5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14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782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01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226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1337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592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8003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33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74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412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15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D6EA-A0FE-4A75-B78E-5EE2FE7C6D46}" type="datetimeFigureOut">
              <a:rPr lang="en-GB" smtClean="0"/>
              <a:t>02/02/2025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2D79F-0C7F-4EA5-AC35-E0CF127C4C8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52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1960" y="836712"/>
            <a:ext cx="4696088" cy="3816424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latin typeface="Arial Rounded MT Bold" charset="0"/>
                <a:ea typeface="Arial Rounded MT Bold" charset="0"/>
                <a:cs typeface="Arial Rounded MT Bold" charset="0"/>
              </a:rPr>
              <a:t>Supporting your child with writing in the Early Years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929"/>
            <a:ext cx="4067944" cy="493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5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548680"/>
            <a:ext cx="59766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Emergent writing</a:t>
            </a:r>
          </a:p>
          <a:p>
            <a:pPr algn="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This is a form of mark-making that purely imitates the idea of writing. The marks will be placed at any point on the page, and will usually involve circular strokes and random marks. </a:t>
            </a:r>
            <a:endParaRPr lang="en-US" sz="32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1" y="0"/>
            <a:ext cx="1603387" cy="19447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70967-3F9E-4BD2-AB58-6D0ABF387A2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"/>
          <a:stretch/>
        </p:blipFill>
        <p:spPr bwMode="auto">
          <a:xfrm>
            <a:off x="323528" y="2305906"/>
            <a:ext cx="4752397" cy="4435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7175F-FA3F-4F16-B71D-6B788D3535F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122" y="2274143"/>
            <a:ext cx="356235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0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365126"/>
            <a:ext cx="6768752" cy="1325563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Beginning to use familiar letters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22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Emergent writing starts with strings of letters. </a:t>
            </a:r>
            <a:r>
              <a:rPr lang="en-GB" sz="5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/>
            </a:r>
            <a:br>
              <a:rPr lang="en-GB" sz="5400" dirty="0">
                <a:solidFill>
                  <a:schemeClr val="accent1"/>
                </a:solidFill>
                <a:latin typeface="Arial Rounded MT Bold" panose="020F0704030504030204" pitchFamily="34" charset="0"/>
              </a:rPr>
            </a:br>
            <a:endParaRPr lang="en-GB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DA2AD-7C26-844E-A99D-C2EB42F7A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" y="18383"/>
            <a:ext cx="1603387" cy="19447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6459" b="19739"/>
          <a:stretch/>
        </p:blipFill>
        <p:spPr>
          <a:xfrm>
            <a:off x="1765615" y="4330851"/>
            <a:ext cx="5976664" cy="2415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C57BBF-737D-4875-96D3-39D789740C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8450" r="10625" b="20600"/>
          <a:stretch/>
        </p:blipFill>
        <p:spPr>
          <a:xfrm>
            <a:off x="1765615" y="1879265"/>
            <a:ext cx="5976664" cy="22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4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11761" y="594193"/>
            <a:ext cx="64087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Some sound correspondence</a:t>
            </a:r>
          </a:p>
          <a:p>
            <a:pPr algn="r"/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You will see your child begin to use letters to represent sounds or whole words.</a:t>
            </a:r>
            <a:endParaRPr lang="en-GB" sz="32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" y="-27384"/>
            <a:ext cx="1603387" cy="1944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9FF9A2-BB92-4E07-93A2-9AED310F897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99"/>
          <a:stretch/>
        </p:blipFill>
        <p:spPr>
          <a:xfrm rot="16200000">
            <a:off x="145082" y="2646732"/>
            <a:ext cx="4512906" cy="31888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A5D479-A998-4168-95D9-C6315C7F29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r="-636"/>
          <a:stretch/>
        </p:blipFill>
        <p:spPr>
          <a:xfrm rot="5400000">
            <a:off x="4236063" y="2290275"/>
            <a:ext cx="4529963" cy="391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85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9" y="24420"/>
            <a:ext cx="1603387" cy="1944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365126"/>
            <a:ext cx="4375398" cy="1325563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Phonetic spelling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477" y="2235867"/>
            <a:ext cx="7886700" cy="3756075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As the children hear more sounds in words their writing becomes more recognisable. They will start to correctly sequence the graphemes/phonemes they have learnt in phonics. 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B7154-3949-4BD1-9B29-5C29CACD7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t="22504" r="10984" b="6863"/>
          <a:stretch/>
        </p:blipFill>
        <p:spPr>
          <a:xfrm>
            <a:off x="251520" y="3637189"/>
            <a:ext cx="4464496" cy="30321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A6A54-5524-4E2B-A5C2-18F7793B1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1" t="65408" r="21239" b="7149"/>
          <a:stretch/>
        </p:blipFill>
        <p:spPr>
          <a:xfrm rot="5400000">
            <a:off x="5404133" y="3829087"/>
            <a:ext cx="3088259" cy="25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7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184" y="103797"/>
            <a:ext cx="5671542" cy="132556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Writing simple captions and sentences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98" y="2015"/>
            <a:ext cx="1440160" cy="1746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488302-3CA6-432A-90DC-97342905136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1" y="3132010"/>
            <a:ext cx="3231796" cy="3514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7CB80-29ED-4FEF-8CB3-11040C3A0B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4" t="35853" r="4594" b="9261"/>
          <a:stretch/>
        </p:blipFill>
        <p:spPr>
          <a:xfrm rot="5400000">
            <a:off x="2146217" y="862904"/>
            <a:ext cx="918561" cy="3411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FF151-47D6-490A-B636-621E16AE82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4" r="482" b="8706"/>
          <a:stretch/>
        </p:blipFill>
        <p:spPr>
          <a:xfrm rot="5400000">
            <a:off x="4327672" y="2614457"/>
            <a:ext cx="4571678" cy="356183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7077A4-32B0-44C4-982C-99BA41BB3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5" y="1388119"/>
            <a:ext cx="7886700" cy="3756075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These will start to include the correct spelling of tricky words.</a:t>
            </a:r>
            <a:endParaRPr lang="en-US" sz="24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sz="24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537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88495" cy="1684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365126"/>
            <a:ext cx="6535638" cy="132556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End of the year expectations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157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We are on the journey in Reception to be fantastic writers. This is what we need to do to reach a Good Level of Development in writing.</a:t>
            </a:r>
          </a:p>
          <a:p>
            <a:pPr marL="0" indent="0">
              <a:buNone/>
            </a:pPr>
            <a:endParaRPr lang="en-GB" sz="24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  <a:p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Write recognisable letters, most of which are correctly formed.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 </a:t>
            </a:r>
          </a:p>
          <a:p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Spell words by identifying sounds in them and representing the sounds with a letter or letters.</a:t>
            </a:r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 </a:t>
            </a:r>
          </a:p>
          <a:p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Write simple phrases and sentences that can be read by others.</a:t>
            </a:r>
          </a:p>
        </p:txBody>
      </p:sp>
    </p:spTree>
    <p:extLst>
      <p:ext uri="{BB962C8B-B14F-4D97-AF65-F5344CB8AC3E}">
        <p14:creationId xmlns:p14="http://schemas.microsoft.com/office/powerpoint/2010/main" val="2187659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" y="53165"/>
            <a:ext cx="1390008" cy="1682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365126"/>
            <a:ext cx="5815558" cy="132556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How you can help at home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641" y="1484784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Writing for a purpose.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Writing shopping lists, to do lists.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Post it notes for messages.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Writing cards, letters, postcards.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Labelling pictures that they have drawn.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Writing ingredients and recipes. </a:t>
            </a:r>
            <a:endParaRPr lang="en-US" dirty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Kids' To-Do Lists - a gallery on Flickr">
            <a:extLst>
              <a:ext uri="{FF2B5EF4-FFF2-40B4-BE49-F238E27FC236}">
                <a16:creationId xmlns:a16="http://schemas.microsoft.com/office/drawing/2014/main" id="{2E0CB1D0-BB7D-42F1-8E35-1AC2817194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3" b="50000"/>
          <a:stretch/>
        </p:blipFill>
        <p:spPr bwMode="auto">
          <a:xfrm>
            <a:off x="1988996" y="4350383"/>
            <a:ext cx="3552825" cy="216024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Many Benefits of Taking Children to the Grocery Store">
            <a:extLst>
              <a:ext uri="{FF2B5EF4-FFF2-40B4-BE49-F238E27FC236}">
                <a16:creationId xmlns:a16="http://schemas.microsoft.com/office/drawing/2014/main" id="{6BB35061-3DD7-4BA3-8449-4291C42C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5" y="2610993"/>
            <a:ext cx="2949897" cy="39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22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4" y="40013"/>
            <a:ext cx="1390008" cy="1682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-284878"/>
            <a:ext cx="5815558" cy="1325563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How you can help at home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6BD32C-1F7C-47C5-9281-E82995E54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5" t="30390" r="33463" b="9381"/>
          <a:stretch/>
        </p:blipFill>
        <p:spPr>
          <a:xfrm>
            <a:off x="2466678" y="881334"/>
            <a:ext cx="5976664" cy="59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9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69" y="1844583"/>
            <a:ext cx="2359356" cy="14204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1499" cy="1493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36636">
            <a:off x="3953692" y="1263067"/>
            <a:ext cx="2456872" cy="1873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347" y="5052419"/>
            <a:ext cx="2651990" cy="1700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30566">
            <a:off x="2765532" y="5034502"/>
            <a:ext cx="2152650" cy="1619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9563">
            <a:off x="403125" y="3645024"/>
            <a:ext cx="1910417" cy="28382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7777">
            <a:off x="6440460" y="1864772"/>
            <a:ext cx="1983120" cy="2834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92111">
            <a:off x="2744225" y="2857603"/>
            <a:ext cx="1905000" cy="1905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39886DD-164A-4C8A-8A90-AFECF5837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275" y="302331"/>
            <a:ext cx="4639921" cy="1325563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Fine motor activities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78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2160" y="365126"/>
            <a:ext cx="2503190" cy="1325563"/>
          </a:xfrm>
        </p:spPr>
        <p:txBody>
          <a:bodyPr/>
          <a:lstStyle/>
          <a:p>
            <a:pPr algn="r"/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Overview</a:t>
            </a:r>
            <a:r>
              <a:rPr lang="en-US" sz="3600" dirty="0"/>
              <a:t/>
            </a:r>
            <a:br>
              <a:rPr lang="en-US" sz="3600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4393D0"/>
                </a:solidFill>
                <a:latin typeface="Arial Rounded MT Bold" panose="020F0704030504030204" pitchFamily="34" charset="77"/>
              </a:rPr>
              <a:t>The importance of spoken language (oracy)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4393D0"/>
              </a:solidFill>
              <a:latin typeface="Arial Rounded MT Bold" panose="020F0704030504030204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4393D0"/>
                </a:solidFill>
                <a:latin typeface="Arial Rounded MT Bold" panose="020F0704030504030204" pitchFamily="34" charset="77"/>
              </a:rPr>
              <a:t>How we support reading and writing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4393D0"/>
              </a:solidFill>
              <a:latin typeface="Arial Rounded MT Bold" panose="020F0704030504030204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4393D0"/>
                </a:solidFill>
                <a:latin typeface="Arial Rounded MT Bold" panose="020F0704030504030204" pitchFamily="34" charset="77"/>
              </a:rPr>
              <a:t>Developing fine motor skills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4393D0"/>
              </a:solidFill>
              <a:latin typeface="Arial Rounded MT Bold" panose="020F0704030504030204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4393D0"/>
                </a:solidFill>
                <a:latin typeface="Arial Rounded MT Bold" panose="020F0704030504030204" pitchFamily="34" charset="77"/>
              </a:rPr>
              <a:t>The stages of writing development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4393D0"/>
              </a:solidFill>
              <a:latin typeface="Arial Rounded MT Bold" panose="020F0704030504030204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4393D0"/>
                </a:solidFill>
                <a:latin typeface="Arial Rounded MT Bold" panose="020F0704030504030204" pitchFamily="34" charset="77"/>
              </a:rPr>
              <a:t>An explanation of the end of year expectations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rgbClr val="4393D0"/>
              </a:solidFill>
              <a:latin typeface="Arial Rounded MT Bold" panose="020F0704030504030204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4393D0"/>
                </a:solidFill>
                <a:latin typeface="Arial Rounded MT Bold" panose="020F0704030504030204" pitchFamily="34" charset="77"/>
              </a:rPr>
              <a:t>How you can help at home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2F4AC-963F-B083-ECD8-B8E051CB6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1" y="0"/>
            <a:ext cx="1603387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3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83768" y="447926"/>
            <a:ext cx="6408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Children’s spoken language supports reading and writing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1" y="0"/>
            <a:ext cx="1603387" cy="1944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Speaking and listening are the foundations for both reading and writing.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Promote a love of reading.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Encourage storytelling/retelling of familiar stories.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Widen vocabulary.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Explore different genres – fiction, non-fiction, magazines, poems, familiar rhymes.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Comprehension.</a:t>
            </a:r>
          </a:p>
        </p:txBody>
      </p:sp>
    </p:spTree>
    <p:extLst>
      <p:ext uri="{BB962C8B-B14F-4D97-AF65-F5344CB8AC3E}">
        <p14:creationId xmlns:p14="http://schemas.microsoft.com/office/powerpoint/2010/main" val="1021894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79912" y="799110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How we support reading and writing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041" y="2127005"/>
            <a:ext cx="8504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4393D0"/>
              </a:solidFill>
              <a:latin typeface="Arial Rounded MT Bold" panose="020F0704030504030204" pitchFamily="34" charset="0"/>
            </a:endParaRPr>
          </a:p>
          <a:p>
            <a:endParaRPr lang="en-GB" dirty="0">
              <a:solidFill>
                <a:srgbClr val="4393D0"/>
              </a:solidFill>
              <a:latin typeface="Arial Rounded MT Bold" panose="020F0704030504030204" pitchFamily="34" charset="0"/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73"/>
            <a:ext cx="1603387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020" y="2482220"/>
            <a:ext cx="889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Phonics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Fiddly fingers – finger gym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Dough disco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Handwriting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Poetry picnic, songs and rhymes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Library visits 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Reading practice (4 times a week) – Little Wandle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Purposeful writing challenges in provision 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Phonics writing activities </a:t>
            </a:r>
          </a:p>
          <a:p>
            <a:r>
              <a:rPr lang="en-GB" sz="28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Story times</a:t>
            </a:r>
          </a:p>
        </p:txBody>
      </p:sp>
    </p:spTree>
    <p:extLst>
      <p:ext uri="{BB962C8B-B14F-4D97-AF65-F5344CB8AC3E}">
        <p14:creationId xmlns:p14="http://schemas.microsoft.com/office/powerpoint/2010/main" val="341837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3645024"/>
            <a:ext cx="4231382" cy="576064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An x ray of a developed hand (around the age of 7) on the left compared to an EYFS age child’s hand on the right.</a:t>
            </a:r>
            <a:endParaRPr lang="en-GB" sz="2400" dirty="0">
              <a:solidFill>
                <a:schemeClr val="accent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03085"/>
            <a:ext cx="1368152" cy="29625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22" y="2284277"/>
            <a:ext cx="1381222" cy="29908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931" y="476672"/>
            <a:ext cx="7073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Why fiddly finger and mark-making activities are so important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84"/>
            <a:ext cx="1603387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7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51921" y="839227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Beginning to write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9219"/>
            <a:ext cx="1603387" cy="1944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2276872"/>
            <a:ext cx="7776864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Physical development is very important in this process. 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Gross motor – large full arm movements.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Fine motor  -  letter formation/pencil control.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Independence – encouragement to “just have a go”.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Write as many sounds as they can.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Importance of writing for a purpose.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Praise and encouragement.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solidFill>
                  <a:schemeClr val="accent1"/>
                </a:solidFill>
                <a:latin typeface="Arial Rounded MT Bold" panose="020F0704030504030204" pitchFamily="34" charset="0"/>
              </a:rPr>
              <a:t>Making it fun!</a:t>
            </a:r>
          </a:p>
        </p:txBody>
      </p:sp>
    </p:spTree>
    <p:extLst>
      <p:ext uri="{BB962C8B-B14F-4D97-AF65-F5344CB8AC3E}">
        <p14:creationId xmlns:p14="http://schemas.microsoft.com/office/powerpoint/2010/main" val="2420407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44" y="365126"/>
            <a:ext cx="1603387" cy="1944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856" y="365127"/>
            <a:ext cx="5688632" cy="903634"/>
          </a:xfrm>
        </p:spPr>
        <p:txBody>
          <a:bodyPr/>
          <a:lstStyle/>
          <a:p>
            <a:r>
              <a:rPr lang="en-US" sz="36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Pencil grip is important.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3695" y="1690689"/>
            <a:ext cx="5256584" cy="48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36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3888" y="365126"/>
            <a:ext cx="4951461" cy="1325563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Writing for a purpose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00303"/>
            <a:ext cx="7886700" cy="4176660"/>
          </a:xfrm>
        </p:spPr>
        <p:txBody>
          <a:bodyPr/>
          <a:lstStyle/>
          <a:p>
            <a:pPr marL="0" indent="0" algn="ctr">
              <a:buNone/>
            </a:pPr>
            <a:r>
              <a:rPr lang="en-GB" sz="2800" dirty="0">
                <a:solidFill>
                  <a:srgbClr val="4393D0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369"/>
            <a:ext cx="1603387" cy="19447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FE87C-E611-42A5-8B15-77679014C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83" y="1820381"/>
            <a:ext cx="2580223" cy="1935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91743-BDDD-4F9F-AC34-6562C1A370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8497">
            <a:off x="5820424" y="1779873"/>
            <a:ext cx="2754175" cy="20656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E5D1-9AE5-4A80-87D1-E00FBCBD0702}"/>
              </a:ext>
            </a:extLst>
          </p:cNvPr>
          <p:cNvSpPr txBox="1"/>
          <p:nvPr/>
        </p:nvSpPr>
        <p:spPr>
          <a:xfrm>
            <a:off x="5380091" y="3016252"/>
            <a:ext cx="341894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77"/>
              </a:rPr>
              <a:t>labelling models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B6834D-1ED6-471F-B607-C377F15300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481" y="4306219"/>
            <a:ext cx="2767124" cy="20753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FC9E03-2871-4FBF-B432-0F8676A8D7F8}"/>
              </a:ext>
            </a:extLst>
          </p:cNvPr>
          <p:cNvSpPr txBox="1"/>
          <p:nvPr/>
        </p:nvSpPr>
        <p:spPr>
          <a:xfrm>
            <a:off x="525908" y="6033426"/>
            <a:ext cx="430848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77"/>
              </a:rPr>
              <a:t>making observations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627544-0F6F-435C-8F7A-72AD47FB80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96469" y="4546169"/>
            <a:ext cx="2492896" cy="1869672"/>
          </a:xfrm>
          <a:prstGeom prst="rect">
            <a:avLst/>
          </a:prstGeom>
        </p:spPr>
      </p:pic>
      <p:pic>
        <p:nvPicPr>
          <p:cNvPr id="3074" name="Picture 2" descr="Old Western Wanted Poster Template | Wanted Poster - Twinkl">
            <a:extLst>
              <a:ext uri="{FF2B5EF4-FFF2-40B4-BE49-F238E27FC236}">
                <a16:creationId xmlns:a16="http://schemas.microsoft.com/office/drawing/2014/main" id="{488174B5-94A0-4599-80CE-C7AF4C09C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t="6706" r="66800" b="10209"/>
          <a:stretch/>
        </p:blipFill>
        <p:spPr bwMode="auto">
          <a:xfrm>
            <a:off x="4991348" y="4268555"/>
            <a:ext cx="1728193" cy="24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95F120-3B62-4BF8-BDDF-33DD1459441D}"/>
              </a:ext>
            </a:extLst>
          </p:cNvPr>
          <p:cNvSpPr txBox="1"/>
          <p:nvPr/>
        </p:nvSpPr>
        <p:spPr>
          <a:xfrm>
            <a:off x="5520001" y="6105195"/>
            <a:ext cx="326288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77"/>
              </a:rPr>
              <a:t>wanted posters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0BF7CE2-524F-4CB8-B936-8ECC753DB8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1" y="2079231"/>
            <a:ext cx="2301720" cy="17262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A590E78-80AD-40D7-9A0B-7215D986008F}"/>
              </a:ext>
            </a:extLst>
          </p:cNvPr>
          <p:cNvSpPr txBox="1"/>
          <p:nvPr/>
        </p:nvSpPr>
        <p:spPr>
          <a:xfrm>
            <a:off x="491528" y="3098685"/>
            <a:ext cx="126611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77"/>
              </a:rPr>
              <a:t>maps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079160-F5BE-4E4B-9D9E-A2959CD82C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7386" y="3641960"/>
            <a:ext cx="2420888" cy="18156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121BF7-2D81-46D5-AE38-35F853EE38E2}"/>
              </a:ext>
            </a:extLst>
          </p:cNvPr>
          <p:cNvSpPr txBox="1"/>
          <p:nvPr/>
        </p:nvSpPr>
        <p:spPr>
          <a:xfrm>
            <a:off x="2000704" y="5222615"/>
            <a:ext cx="340215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Arial Rounded MT Bold" panose="020F0704030504030204" pitchFamily="34" charset="77"/>
              </a:rPr>
              <a:t>registers, lists…</a:t>
            </a:r>
          </a:p>
        </p:txBody>
      </p:sp>
    </p:spTree>
    <p:extLst>
      <p:ext uri="{BB962C8B-B14F-4D97-AF65-F5344CB8AC3E}">
        <p14:creationId xmlns:p14="http://schemas.microsoft.com/office/powerpoint/2010/main" val="280874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620688"/>
            <a:ext cx="4497208" cy="5736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8640"/>
            <a:ext cx="1438781" cy="17497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2348880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Arial Rounded MT Bold" panose="020F0704030504030204" pitchFamily="34" charset="0"/>
              </a:rPr>
              <a:t>Developmental progression of a child’s writing.</a:t>
            </a:r>
            <a:endParaRPr lang="en-GB" sz="2800" dirty="0">
              <a:solidFill>
                <a:schemeClr val="bg1">
                  <a:lumMod val="50000"/>
                </a:scheme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049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21993</TotalTime>
  <Words>506</Words>
  <Application>Microsoft Office PowerPoint</Application>
  <PresentationFormat>On-screen Show (4:3)</PresentationFormat>
  <Paragraphs>90</Paragraphs>
  <Slides>18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Office Theme</vt:lpstr>
      <vt:lpstr>Supporting your child with writing in the Early Years</vt:lpstr>
      <vt:lpstr>Overview </vt:lpstr>
      <vt:lpstr>PowerPoint Presentation</vt:lpstr>
      <vt:lpstr>PowerPoint Presentation</vt:lpstr>
      <vt:lpstr>An x ray of a developed hand (around the age of 7) on the left compared to an EYFS age child’s hand on the right.</vt:lpstr>
      <vt:lpstr>PowerPoint Presentation</vt:lpstr>
      <vt:lpstr>Pencil grip is important.</vt:lpstr>
      <vt:lpstr>Writing for a purpose</vt:lpstr>
      <vt:lpstr>PowerPoint Presentation</vt:lpstr>
      <vt:lpstr>PowerPoint Presentation</vt:lpstr>
      <vt:lpstr>Beginning to use familiar letters Emergent writing starts with strings of letters.  </vt:lpstr>
      <vt:lpstr>PowerPoint Presentation</vt:lpstr>
      <vt:lpstr>Phonetic spelling</vt:lpstr>
      <vt:lpstr>Writing simple captions and sentences</vt:lpstr>
      <vt:lpstr>End of the year expectations</vt:lpstr>
      <vt:lpstr>How you can help at home</vt:lpstr>
      <vt:lpstr>How you can help at home</vt:lpstr>
      <vt:lpstr>Fine motor activities</vt:lpstr>
      <vt:lpstr>Custom Show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staffLWe</dc:creator>
  <cp:lastModifiedBy>Kay Lowry</cp:lastModifiedBy>
  <cp:revision>268</cp:revision>
  <cp:lastPrinted>2021-11-08T09:15:01Z</cp:lastPrinted>
  <dcterms:created xsi:type="dcterms:W3CDTF">2011-06-06T14:52:31Z</dcterms:created>
  <dcterms:modified xsi:type="dcterms:W3CDTF">2025-02-02T15:57:25Z</dcterms:modified>
</cp:coreProperties>
</file>